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uli" panose="020B0604020202020204" charset="-93"/>
      <p:regular r:id="rId13"/>
    </p:embeddedFont>
    <p:embeddedFont>
      <p:font typeface="Muli Bold" panose="020B0604020202020204" charset="-93"/>
      <p:regular r:id="rId14"/>
    </p:embeddedFont>
    <p:embeddedFont>
      <p:font typeface="Muli Italics" panose="020B0604020202020204" charset="-93"/>
      <p:regular r:id="rId15"/>
    </p:embeddedFont>
    <p:embeddedFont>
      <p:font typeface="Muli Semi-Bold" panose="020B0604020202020204" charset="-93"/>
      <p:regular r:id="rId16"/>
    </p:embeddedFont>
    <p:embeddedFont>
      <p:font typeface="Saira ExtraCondensed Bold" panose="020B0604020202020204" charset="-9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55.sv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jpe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5967" y="-6947689"/>
            <a:ext cx="10337777" cy="1033777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0D2E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473612" y="3390088"/>
            <a:ext cx="10114634" cy="5057317"/>
            <a:chOff x="0" y="0"/>
            <a:chExt cx="6662420" cy="3331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2"/>
              <a:stretch>
                <a:fillRect t="-17875" b="-17875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8437880"/>
            <a:ext cx="18281541" cy="1849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1201425" y="1719925"/>
            <a:ext cx="6060521" cy="4833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0"/>
              </a:lnSpc>
            </a:pPr>
            <a:r>
              <a:rPr lang="en-US" sz="12560" b="1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Math Tutoring Insights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1425" y="6713654"/>
            <a:ext cx="5619383" cy="49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331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&amp; DIFFICULTY ANALYZER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85555"/>
            <a:ext cx="74449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Client: Jason – Student, Department of Mathematics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21381" y="8857615"/>
            <a:ext cx="5026948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I</a:t>
            </a:r>
            <a:r>
              <a:rPr lang="en-US" sz="2200" b="1">
                <a:solidFill>
                  <a:srgbClr val="2C2C2C"/>
                </a:solidFill>
                <a:latin typeface="Muli Bold"/>
                <a:ea typeface="Muli Bold"/>
                <a:cs typeface="Muli Bold"/>
                <a:sym typeface="Muli Bold"/>
              </a:rPr>
              <a:t>nstructor: Professor Brian Callahan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11852"/>
            <a:ext cx="74449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Team Members: Khoa Hoang &amp; Mujeeb Ali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919197" cy="10287000"/>
          </a:xfrm>
          <a:prstGeom prst="rect">
            <a:avLst/>
          </a:prstGeom>
          <a:solidFill>
            <a:srgbClr val="E0D2EF"/>
          </a:solidFill>
        </p:spPr>
      </p:sp>
      <p:sp>
        <p:nvSpPr>
          <p:cNvPr id="3" name="Freeform 3"/>
          <p:cNvSpPr/>
          <p:nvPr/>
        </p:nvSpPr>
        <p:spPr>
          <a:xfrm>
            <a:off x="688368" y="739184"/>
            <a:ext cx="8130044" cy="9746319"/>
          </a:xfrm>
          <a:custGeom>
            <a:avLst/>
            <a:gdLst/>
            <a:ahLst/>
            <a:cxnLst/>
            <a:rect l="l" t="t" r="r" b="b"/>
            <a:pathLst>
              <a:path w="8130044" h="9746319">
                <a:moveTo>
                  <a:pt x="0" y="0"/>
                </a:moveTo>
                <a:lnTo>
                  <a:pt x="8130045" y="0"/>
                </a:lnTo>
                <a:lnTo>
                  <a:pt x="8130045" y="9746319"/>
                </a:lnTo>
                <a:lnTo>
                  <a:pt x="0" y="9746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070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0585" y="6168390"/>
            <a:ext cx="7185612" cy="4118610"/>
            <a:chOff x="0" y="0"/>
            <a:chExt cx="1113239" cy="638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3239" cy="638080"/>
            </a:xfrm>
            <a:custGeom>
              <a:avLst/>
              <a:gdLst/>
              <a:ahLst/>
              <a:cxnLst/>
              <a:rect l="l" t="t" r="r" b="b"/>
              <a:pathLst>
                <a:path w="1113239" h="638080">
                  <a:moveTo>
                    <a:pt x="0" y="0"/>
                  </a:moveTo>
                  <a:lnTo>
                    <a:pt x="1113239" y="0"/>
                  </a:lnTo>
                  <a:lnTo>
                    <a:pt x="1113239" y="638080"/>
                  </a:lnTo>
                  <a:lnTo>
                    <a:pt x="0" y="638080"/>
                  </a:lnTo>
                  <a:close/>
                </a:path>
              </a:pathLst>
            </a:custGeom>
            <a:blipFill>
              <a:blip r:embed="rId4"/>
              <a:stretch>
                <a:fillRect l="-10334" r="-1033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339270" y="-2362237"/>
            <a:ext cx="2068783" cy="8145904"/>
            <a:chOff x="0" y="0"/>
            <a:chExt cx="660400" cy="26003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600347"/>
            </a:xfrm>
            <a:custGeom>
              <a:avLst/>
              <a:gdLst/>
              <a:ahLst/>
              <a:cxnLst/>
              <a:rect l="l" t="t" r="r" b="b"/>
              <a:pathLst>
                <a:path w="660400" h="2600347">
                  <a:moveTo>
                    <a:pt x="220252" y="2581278"/>
                  </a:moveTo>
                  <a:cubicBezTo>
                    <a:pt x="254109" y="2592792"/>
                    <a:pt x="292600" y="2600347"/>
                    <a:pt x="330378" y="2600347"/>
                  </a:cubicBezTo>
                  <a:cubicBezTo>
                    <a:pt x="368157" y="2600347"/>
                    <a:pt x="404509" y="2593870"/>
                    <a:pt x="438009" y="2582357"/>
                  </a:cubicBezTo>
                  <a:cubicBezTo>
                    <a:pt x="438723" y="2581997"/>
                    <a:pt x="439435" y="2581997"/>
                    <a:pt x="440148" y="2581638"/>
                  </a:cubicBezTo>
                  <a:cubicBezTo>
                    <a:pt x="565955" y="2535582"/>
                    <a:pt x="658618" y="2413969"/>
                    <a:pt x="660400" y="223213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230482"/>
                  </a:lnTo>
                  <a:cubicBezTo>
                    <a:pt x="1782" y="2414687"/>
                    <a:pt x="93019" y="2536303"/>
                    <a:pt x="220252" y="2581278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60400" cy="2501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3339270" y="144818"/>
            <a:ext cx="2068783" cy="8145904"/>
            <a:chOff x="0" y="0"/>
            <a:chExt cx="660400" cy="26003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2600347"/>
            </a:xfrm>
            <a:custGeom>
              <a:avLst/>
              <a:gdLst/>
              <a:ahLst/>
              <a:cxnLst/>
              <a:rect l="l" t="t" r="r" b="b"/>
              <a:pathLst>
                <a:path w="660400" h="2600347">
                  <a:moveTo>
                    <a:pt x="220252" y="2581278"/>
                  </a:moveTo>
                  <a:cubicBezTo>
                    <a:pt x="254109" y="2592792"/>
                    <a:pt x="292600" y="2600347"/>
                    <a:pt x="330378" y="2600347"/>
                  </a:cubicBezTo>
                  <a:cubicBezTo>
                    <a:pt x="368157" y="2600347"/>
                    <a:pt x="404509" y="2593870"/>
                    <a:pt x="438009" y="2582357"/>
                  </a:cubicBezTo>
                  <a:cubicBezTo>
                    <a:pt x="438723" y="2581997"/>
                    <a:pt x="439435" y="2581997"/>
                    <a:pt x="440148" y="2581638"/>
                  </a:cubicBezTo>
                  <a:cubicBezTo>
                    <a:pt x="565955" y="2535582"/>
                    <a:pt x="658618" y="2413969"/>
                    <a:pt x="660400" y="223213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230482"/>
                  </a:lnTo>
                  <a:cubicBezTo>
                    <a:pt x="1782" y="2414687"/>
                    <a:pt x="93019" y="2536303"/>
                    <a:pt x="220252" y="2581278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60400" cy="2501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3339270" y="2580374"/>
            <a:ext cx="2068783" cy="8145904"/>
            <a:chOff x="0" y="0"/>
            <a:chExt cx="660400" cy="26003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2600347"/>
            </a:xfrm>
            <a:custGeom>
              <a:avLst/>
              <a:gdLst/>
              <a:ahLst/>
              <a:cxnLst/>
              <a:rect l="l" t="t" r="r" b="b"/>
              <a:pathLst>
                <a:path w="660400" h="2600347">
                  <a:moveTo>
                    <a:pt x="220252" y="2581278"/>
                  </a:moveTo>
                  <a:cubicBezTo>
                    <a:pt x="254109" y="2592792"/>
                    <a:pt x="292600" y="2600347"/>
                    <a:pt x="330378" y="2600347"/>
                  </a:cubicBezTo>
                  <a:cubicBezTo>
                    <a:pt x="368157" y="2600347"/>
                    <a:pt x="404509" y="2593870"/>
                    <a:pt x="438009" y="2582357"/>
                  </a:cubicBezTo>
                  <a:cubicBezTo>
                    <a:pt x="438723" y="2581997"/>
                    <a:pt x="439435" y="2581997"/>
                    <a:pt x="440148" y="2581638"/>
                  </a:cubicBezTo>
                  <a:cubicBezTo>
                    <a:pt x="565955" y="2535582"/>
                    <a:pt x="658618" y="2413969"/>
                    <a:pt x="660400" y="223213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230482"/>
                  </a:lnTo>
                  <a:cubicBezTo>
                    <a:pt x="1782" y="2414687"/>
                    <a:pt x="93019" y="2536303"/>
                    <a:pt x="220252" y="2581278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60400" cy="2501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3339270" y="5015930"/>
            <a:ext cx="2068783" cy="8145904"/>
            <a:chOff x="0" y="0"/>
            <a:chExt cx="660400" cy="26003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400" cy="2600347"/>
            </a:xfrm>
            <a:custGeom>
              <a:avLst/>
              <a:gdLst/>
              <a:ahLst/>
              <a:cxnLst/>
              <a:rect l="l" t="t" r="r" b="b"/>
              <a:pathLst>
                <a:path w="660400" h="2600347">
                  <a:moveTo>
                    <a:pt x="220252" y="2581278"/>
                  </a:moveTo>
                  <a:cubicBezTo>
                    <a:pt x="254109" y="2592792"/>
                    <a:pt x="292600" y="2600347"/>
                    <a:pt x="330378" y="2600347"/>
                  </a:cubicBezTo>
                  <a:cubicBezTo>
                    <a:pt x="368157" y="2600347"/>
                    <a:pt x="404509" y="2593870"/>
                    <a:pt x="438009" y="2582357"/>
                  </a:cubicBezTo>
                  <a:cubicBezTo>
                    <a:pt x="438723" y="2581997"/>
                    <a:pt x="439435" y="2581997"/>
                    <a:pt x="440148" y="2581638"/>
                  </a:cubicBezTo>
                  <a:cubicBezTo>
                    <a:pt x="565955" y="2535582"/>
                    <a:pt x="658618" y="2413969"/>
                    <a:pt x="660400" y="223213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230482"/>
                  </a:lnTo>
                  <a:cubicBezTo>
                    <a:pt x="1782" y="2414687"/>
                    <a:pt x="93019" y="2536303"/>
                    <a:pt x="220252" y="2581278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60400" cy="2501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719457" y="917429"/>
            <a:ext cx="1586572" cy="1586572"/>
          </a:xfrm>
          <a:custGeom>
            <a:avLst/>
            <a:gdLst/>
            <a:ahLst/>
            <a:cxnLst/>
            <a:rect l="l" t="t" r="r" b="b"/>
            <a:pathLst>
              <a:path w="1586572" h="1586572">
                <a:moveTo>
                  <a:pt x="0" y="0"/>
                </a:moveTo>
                <a:lnTo>
                  <a:pt x="1586573" y="0"/>
                </a:lnTo>
                <a:lnTo>
                  <a:pt x="1586573" y="1586573"/>
                </a:lnTo>
                <a:lnTo>
                  <a:pt x="0" y="1586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871769" y="3528687"/>
            <a:ext cx="1561186" cy="1432388"/>
          </a:xfrm>
          <a:custGeom>
            <a:avLst/>
            <a:gdLst/>
            <a:ahLst/>
            <a:cxnLst/>
            <a:rect l="l" t="t" r="r" b="b"/>
            <a:pathLst>
              <a:path w="1561186" h="1432388">
                <a:moveTo>
                  <a:pt x="0" y="0"/>
                </a:moveTo>
                <a:lnTo>
                  <a:pt x="1561186" y="0"/>
                </a:lnTo>
                <a:lnTo>
                  <a:pt x="1561186" y="1432388"/>
                </a:lnTo>
                <a:lnTo>
                  <a:pt x="0" y="1432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936274" y="5937238"/>
            <a:ext cx="1432177" cy="1432177"/>
          </a:xfrm>
          <a:custGeom>
            <a:avLst/>
            <a:gdLst/>
            <a:ahLst/>
            <a:cxnLst/>
            <a:rect l="l" t="t" r="r" b="b"/>
            <a:pathLst>
              <a:path w="1432177" h="1432177">
                <a:moveTo>
                  <a:pt x="0" y="0"/>
                </a:moveTo>
                <a:lnTo>
                  <a:pt x="1432177" y="0"/>
                </a:lnTo>
                <a:lnTo>
                  <a:pt x="1432177" y="1432177"/>
                </a:lnTo>
                <a:lnTo>
                  <a:pt x="0" y="14321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936274" y="8304462"/>
            <a:ext cx="1547269" cy="1568840"/>
          </a:xfrm>
          <a:custGeom>
            <a:avLst/>
            <a:gdLst/>
            <a:ahLst/>
            <a:cxnLst/>
            <a:rect l="l" t="t" r="r" b="b"/>
            <a:pathLst>
              <a:path w="1547269" h="1568840">
                <a:moveTo>
                  <a:pt x="0" y="0"/>
                </a:moveTo>
                <a:lnTo>
                  <a:pt x="1547269" y="0"/>
                </a:lnTo>
                <a:lnTo>
                  <a:pt x="1547269" y="1568841"/>
                </a:lnTo>
                <a:lnTo>
                  <a:pt x="0" y="15688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69065" y="2802655"/>
            <a:ext cx="6368651" cy="259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</a:pPr>
            <a:r>
              <a:rPr lang="en-US" sz="9999" b="1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Impact &amp; Next Steps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30922" y="1306851"/>
            <a:ext cx="532743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2"/>
              </a:lnSpc>
            </a:pPr>
            <a:r>
              <a:rPr lang="en-US" sz="307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Faster feedback loops for tutors &amp; students.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30922" y="3778156"/>
            <a:ext cx="532743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2"/>
              </a:lnSpc>
            </a:pPr>
            <a:r>
              <a:rPr lang="en-US" sz="307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Better targeting of tutoring sessions.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30922" y="6168390"/>
            <a:ext cx="532743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2"/>
              </a:lnSpc>
            </a:pPr>
            <a:r>
              <a:rPr lang="en-US" sz="307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Improved outcomes in difficult topics.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30922" y="8388795"/>
            <a:ext cx="547242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92"/>
              </a:lnSpc>
            </a:pPr>
            <a:r>
              <a:rPr lang="en-US" sz="3077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Next: pilot test with anonymized data + ensure fairness &amp; privacy</a:t>
            </a:r>
            <a:r>
              <a:rPr lang="en-US" sz="307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515831" y="-179416"/>
            <a:ext cx="11781410" cy="11781410"/>
          </a:xfrm>
          <a:custGeom>
            <a:avLst/>
            <a:gdLst/>
            <a:ahLst/>
            <a:cxnLst/>
            <a:rect l="l" t="t" r="r" b="b"/>
            <a:pathLst>
              <a:path w="11781410" h="11781410">
                <a:moveTo>
                  <a:pt x="11781411" y="0"/>
                </a:moveTo>
                <a:lnTo>
                  <a:pt x="0" y="0"/>
                </a:lnTo>
                <a:lnTo>
                  <a:pt x="0" y="11781411"/>
                </a:lnTo>
                <a:lnTo>
                  <a:pt x="11781411" y="11781411"/>
                </a:lnTo>
                <a:lnTo>
                  <a:pt x="117814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13348" y="-19050"/>
            <a:ext cx="3524369" cy="352436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8067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0" y="-609481"/>
            <a:ext cx="7515831" cy="10896481"/>
          </a:xfrm>
          <a:custGeom>
            <a:avLst/>
            <a:gdLst/>
            <a:ahLst/>
            <a:cxnLst/>
            <a:rect l="l" t="t" r="r" b="b"/>
            <a:pathLst>
              <a:path w="7515831" h="10896481">
                <a:moveTo>
                  <a:pt x="0" y="0"/>
                </a:moveTo>
                <a:lnTo>
                  <a:pt x="7515831" y="0"/>
                </a:lnTo>
                <a:lnTo>
                  <a:pt x="7515831" y="10896481"/>
                </a:lnTo>
                <a:lnTo>
                  <a:pt x="0" y="10896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7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009038" y="3834120"/>
            <a:ext cx="9791976" cy="3754339"/>
            <a:chOff x="0" y="0"/>
            <a:chExt cx="13055968" cy="5005785"/>
          </a:xfrm>
        </p:grpSpPr>
        <p:sp>
          <p:nvSpPr>
            <p:cNvPr id="7" name="TextBox 7"/>
            <p:cNvSpPr txBox="1"/>
            <p:nvPr/>
          </p:nvSpPr>
          <p:spPr>
            <a:xfrm>
              <a:off x="0" y="314325"/>
              <a:ext cx="13055968" cy="2955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174"/>
                </a:lnSpc>
              </a:pPr>
              <a:r>
                <a:rPr lang="en-US" sz="16174" b="1">
                  <a:solidFill>
                    <a:srgbClr val="2C2C2C"/>
                  </a:solidFill>
                  <a:latin typeface="Saira ExtraCondensed Bold"/>
                  <a:ea typeface="Saira ExtraCondensed Bold"/>
                  <a:cs typeface="Saira ExtraCondensed Bold"/>
                  <a:sym typeface="Saira ExtraCondensed Bold"/>
                </a:rPr>
                <a:t>THANK YOU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989627"/>
              <a:ext cx="13055968" cy="1056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27"/>
                </a:lnSpc>
              </a:pPr>
              <a:r>
                <a:rPr lang="en-US" sz="4447">
                  <a:solidFill>
                    <a:srgbClr val="2C2C2C"/>
                  </a:solidFill>
                  <a:latin typeface="Muli"/>
                  <a:ea typeface="Muli"/>
                  <a:cs typeface="Muli"/>
                  <a:sym typeface="Muli"/>
                </a:rPr>
                <a:t>FOR YOUR ATTENTION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235521" y="841272"/>
            <a:ext cx="5432412" cy="4562768"/>
            <a:chOff x="0" y="0"/>
            <a:chExt cx="6624320" cy="5563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24320" cy="5563870"/>
            </a:xfrm>
            <a:custGeom>
              <a:avLst/>
              <a:gdLst/>
              <a:ahLst/>
              <a:cxnLst/>
              <a:rect l="l" t="t" r="r" b="b"/>
              <a:pathLst>
                <a:path w="6624320" h="5563870">
                  <a:moveTo>
                    <a:pt x="2824480" y="1765300"/>
                  </a:moveTo>
                  <a:lnTo>
                    <a:pt x="0" y="3529330"/>
                  </a:lnTo>
                  <a:cubicBezTo>
                    <a:pt x="975360" y="5088890"/>
                    <a:pt x="3030220" y="5563870"/>
                    <a:pt x="4589780" y="4589780"/>
                  </a:cubicBezTo>
                  <a:cubicBezTo>
                    <a:pt x="6149340" y="3615690"/>
                    <a:pt x="6624320" y="1559560"/>
                    <a:pt x="5650230" y="0"/>
                  </a:cubicBezTo>
                  <a:lnTo>
                    <a:pt x="2824480" y="1765300"/>
                  </a:lnTo>
                  <a:close/>
                </a:path>
              </a:pathLst>
            </a:custGeom>
            <a:blipFill>
              <a:blip r:embed="rId2"/>
              <a:stretch>
                <a:fillRect l="-3458" r="-20702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0" y="9603185"/>
            <a:ext cx="18281541" cy="683815"/>
          </a:xfrm>
          <a:prstGeom prst="rect">
            <a:avLst/>
          </a:prstGeom>
          <a:solidFill>
            <a:srgbClr val="F6F4EA"/>
          </a:solidFill>
        </p:spPr>
      </p:sp>
      <p:grpSp>
        <p:nvGrpSpPr>
          <p:cNvPr id="5" name="Group 5"/>
          <p:cNvGrpSpPr/>
          <p:nvPr/>
        </p:nvGrpSpPr>
        <p:grpSpPr>
          <a:xfrm>
            <a:off x="10827771" y="382184"/>
            <a:ext cx="2329503" cy="232950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0D2E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025113" y="4345894"/>
            <a:ext cx="878261" cy="1058145"/>
          </a:xfrm>
          <a:custGeom>
            <a:avLst/>
            <a:gdLst/>
            <a:ahLst/>
            <a:cxnLst/>
            <a:rect l="l" t="t" r="r" b="b"/>
            <a:pathLst>
              <a:path w="878261" h="1058145">
                <a:moveTo>
                  <a:pt x="0" y="0"/>
                </a:moveTo>
                <a:lnTo>
                  <a:pt x="878261" y="0"/>
                </a:lnTo>
                <a:lnTo>
                  <a:pt x="878261" y="1058146"/>
                </a:lnTo>
                <a:lnTo>
                  <a:pt x="0" y="1058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45750" y="5404040"/>
            <a:ext cx="836985" cy="1780820"/>
          </a:xfrm>
          <a:custGeom>
            <a:avLst/>
            <a:gdLst/>
            <a:ahLst/>
            <a:cxnLst/>
            <a:rect l="l" t="t" r="r" b="b"/>
            <a:pathLst>
              <a:path w="836985" h="1780820">
                <a:moveTo>
                  <a:pt x="0" y="0"/>
                </a:moveTo>
                <a:lnTo>
                  <a:pt x="836986" y="0"/>
                </a:lnTo>
                <a:lnTo>
                  <a:pt x="836986" y="1780820"/>
                </a:lnTo>
                <a:lnTo>
                  <a:pt x="0" y="1780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2050" y="4581913"/>
            <a:ext cx="2150130" cy="1948555"/>
          </a:xfrm>
          <a:custGeom>
            <a:avLst/>
            <a:gdLst/>
            <a:ahLst/>
            <a:cxnLst/>
            <a:rect l="l" t="t" r="r" b="b"/>
            <a:pathLst>
              <a:path w="2150130" h="1948555">
                <a:moveTo>
                  <a:pt x="0" y="0"/>
                </a:moveTo>
                <a:lnTo>
                  <a:pt x="2150130" y="0"/>
                </a:lnTo>
                <a:lnTo>
                  <a:pt x="2150130" y="1948555"/>
                </a:lnTo>
                <a:lnTo>
                  <a:pt x="0" y="1948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24114" y="5857609"/>
            <a:ext cx="2195829" cy="1435523"/>
          </a:xfrm>
          <a:custGeom>
            <a:avLst/>
            <a:gdLst/>
            <a:ahLst/>
            <a:cxnLst/>
            <a:rect l="l" t="t" r="r" b="b"/>
            <a:pathLst>
              <a:path w="2195829" h="1435523">
                <a:moveTo>
                  <a:pt x="0" y="0"/>
                </a:moveTo>
                <a:lnTo>
                  <a:pt x="2195828" y="0"/>
                </a:lnTo>
                <a:lnTo>
                  <a:pt x="2195828" y="1435523"/>
                </a:lnTo>
                <a:lnTo>
                  <a:pt x="0" y="1435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840392" y="6470683"/>
            <a:ext cx="1148666" cy="1131436"/>
          </a:xfrm>
          <a:custGeom>
            <a:avLst/>
            <a:gdLst/>
            <a:ahLst/>
            <a:cxnLst/>
            <a:rect l="l" t="t" r="r" b="b"/>
            <a:pathLst>
              <a:path w="1148666" h="1131436">
                <a:moveTo>
                  <a:pt x="0" y="0"/>
                </a:moveTo>
                <a:lnTo>
                  <a:pt x="1148666" y="0"/>
                </a:lnTo>
                <a:lnTo>
                  <a:pt x="1148666" y="1131436"/>
                </a:lnTo>
                <a:lnTo>
                  <a:pt x="0" y="11314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75225" y="5404040"/>
            <a:ext cx="1908156" cy="1369102"/>
          </a:xfrm>
          <a:custGeom>
            <a:avLst/>
            <a:gdLst/>
            <a:ahLst/>
            <a:cxnLst/>
            <a:rect l="l" t="t" r="r" b="b"/>
            <a:pathLst>
              <a:path w="1908156" h="1369102">
                <a:moveTo>
                  <a:pt x="0" y="0"/>
                </a:moveTo>
                <a:lnTo>
                  <a:pt x="1908156" y="0"/>
                </a:lnTo>
                <a:lnTo>
                  <a:pt x="1908156" y="1369101"/>
                </a:lnTo>
                <a:lnTo>
                  <a:pt x="0" y="13691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154984" y="6016763"/>
            <a:ext cx="1326098" cy="1276369"/>
          </a:xfrm>
          <a:custGeom>
            <a:avLst/>
            <a:gdLst/>
            <a:ahLst/>
            <a:cxnLst/>
            <a:rect l="l" t="t" r="r" b="b"/>
            <a:pathLst>
              <a:path w="1326098" h="1276369">
                <a:moveTo>
                  <a:pt x="0" y="0"/>
                </a:moveTo>
                <a:lnTo>
                  <a:pt x="1326098" y="0"/>
                </a:lnTo>
                <a:lnTo>
                  <a:pt x="1326098" y="1276369"/>
                </a:lnTo>
                <a:lnTo>
                  <a:pt x="0" y="12763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54319" y="5823113"/>
            <a:ext cx="2115135" cy="1470019"/>
          </a:xfrm>
          <a:custGeom>
            <a:avLst/>
            <a:gdLst/>
            <a:ahLst/>
            <a:cxnLst/>
            <a:rect l="l" t="t" r="r" b="b"/>
            <a:pathLst>
              <a:path w="2115135" h="1470019">
                <a:moveTo>
                  <a:pt x="0" y="0"/>
                </a:moveTo>
                <a:lnTo>
                  <a:pt x="2115135" y="0"/>
                </a:lnTo>
                <a:lnTo>
                  <a:pt x="2115135" y="1470019"/>
                </a:lnTo>
                <a:lnTo>
                  <a:pt x="0" y="147001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154319" y="5404040"/>
            <a:ext cx="2072734" cy="2064961"/>
          </a:xfrm>
          <a:custGeom>
            <a:avLst/>
            <a:gdLst/>
            <a:ahLst/>
            <a:cxnLst/>
            <a:rect l="l" t="t" r="r" b="b"/>
            <a:pathLst>
              <a:path w="2072734" h="2064961">
                <a:moveTo>
                  <a:pt x="0" y="0"/>
                </a:moveTo>
                <a:lnTo>
                  <a:pt x="2072734" y="0"/>
                </a:lnTo>
                <a:lnTo>
                  <a:pt x="2072734" y="2064961"/>
                </a:lnTo>
                <a:lnTo>
                  <a:pt x="0" y="20649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32050" y="1737435"/>
            <a:ext cx="8400345" cy="13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</a:pPr>
            <a:r>
              <a:rPr lang="en-US" sz="9999" b="1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Problem &amp; Why Now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1726" y="7463918"/>
            <a:ext cx="2585035" cy="116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222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Students struggle across multiple math topics.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99397" y="7463918"/>
            <a:ext cx="2659811" cy="116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222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Tutors rely on anecdotal feedback &amp; late exam results.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45049" y="7463918"/>
            <a:ext cx="2733675" cy="116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222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 centralized, data-driven view of student struggles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24114" y="7659181"/>
            <a:ext cx="2696106" cy="77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222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Hard to detect at-risk students early.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74227" y="0"/>
            <a:ext cx="8001000" cy="10287000"/>
          </a:xfrm>
          <a:prstGeom prst="rect">
            <a:avLst/>
          </a:prstGeom>
          <a:solidFill>
            <a:srgbClr val="E0D2EF"/>
          </a:solidFill>
        </p:spPr>
      </p:sp>
      <p:grpSp>
        <p:nvGrpSpPr>
          <p:cNvPr id="4" name="Group 4"/>
          <p:cNvGrpSpPr/>
          <p:nvPr/>
        </p:nvGrpSpPr>
        <p:grpSpPr>
          <a:xfrm>
            <a:off x="812811" y="812811"/>
            <a:ext cx="1881093" cy="188109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0D2E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99773" y="-481171"/>
            <a:ext cx="7988227" cy="3019743"/>
            <a:chOff x="0" y="0"/>
            <a:chExt cx="1237585" cy="467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7585" cy="467837"/>
            </a:xfrm>
            <a:custGeom>
              <a:avLst/>
              <a:gdLst/>
              <a:ahLst/>
              <a:cxnLst/>
              <a:rect l="l" t="t" r="r" b="b"/>
              <a:pathLst>
                <a:path w="1237585" h="467837">
                  <a:moveTo>
                    <a:pt x="0" y="0"/>
                  </a:moveTo>
                  <a:lnTo>
                    <a:pt x="1237585" y="0"/>
                  </a:lnTo>
                  <a:lnTo>
                    <a:pt x="1237585" y="467837"/>
                  </a:lnTo>
                  <a:lnTo>
                    <a:pt x="0" y="467837"/>
                  </a:lnTo>
                  <a:close/>
                </a:path>
              </a:pathLst>
            </a:custGeom>
            <a:blipFill>
              <a:blip r:embed="rId4"/>
              <a:stretch>
                <a:fillRect t="-37776" b="-3777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4702823" y="3640773"/>
            <a:ext cx="4441177" cy="2836802"/>
          </a:xfrm>
          <a:custGeom>
            <a:avLst/>
            <a:gdLst/>
            <a:ahLst/>
            <a:cxnLst/>
            <a:rect l="l" t="t" r="r" b="b"/>
            <a:pathLst>
              <a:path w="4441177" h="2836802">
                <a:moveTo>
                  <a:pt x="0" y="0"/>
                </a:moveTo>
                <a:lnTo>
                  <a:pt x="4441177" y="0"/>
                </a:lnTo>
                <a:lnTo>
                  <a:pt x="4441177" y="2836801"/>
                </a:lnTo>
                <a:lnTo>
                  <a:pt x="0" y="2836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00251" y="6508511"/>
            <a:ext cx="6543749" cy="162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99"/>
              </a:lnSpc>
            </a:pPr>
            <a:r>
              <a:rPr lang="en-US" sz="9999" b="1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Data &amp; Schema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90153" y="3202623"/>
            <a:ext cx="596914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Sources: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90153" y="4040823"/>
            <a:ext cx="5969147" cy="43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150" lvl="1" indent="-272575" algn="l">
              <a:lnSpc>
                <a:spcPts val="3535"/>
              </a:lnSpc>
              <a:buFont typeface="Arial"/>
              <a:buChar char="•"/>
            </a:pPr>
            <a:r>
              <a:rPr lang="en-US" sz="2525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Quizzes, homework, practice tests.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90153" y="4929187"/>
            <a:ext cx="596914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Core tables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90153" y="5598735"/>
            <a:ext cx="5969147" cy="87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150" lvl="1" indent="-272575" algn="l">
              <a:lnSpc>
                <a:spcPts val="3535"/>
              </a:lnSpc>
              <a:buFont typeface="Arial"/>
              <a:buChar char="•"/>
            </a:pPr>
            <a:r>
              <a:rPr lang="en-US" sz="2525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Students, Topics, Assessments, Questions, Scores.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90153" y="6933962"/>
            <a:ext cx="596914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Normalization: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90153" y="7543800"/>
            <a:ext cx="6178669" cy="177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150" lvl="1" indent="-272575" algn="l">
              <a:lnSpc>
                <a:spcPts val="3535"/>
              </a:lnSpc>
              <a:buFont typeface="Arial"/>
              <a:buChar char="•"/>
            </a:pPr>
            <a:r>
              <a:rPr lang="en-US" sz="2525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Map questions → topics.</a:t>
            </a:r>
          </a:p>
          <a:p>
            <a:pPr marL="545150" lvl="1" indent="-272575" algn="l">
              <a:lnSpc>
                <a:spcPts val="3535"/>
              </a:lnSpc>
              <a:buFont typeface="Arial"/>
              <a:buChar char="•"/>
            </a:pPr>
            <a:r>
              <a:rPr lang="en-US" sz="2525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Standardize scores (pct = raw/points).</a:t>
            </a:r>
          </a:p>
          <a:p>
            <a:pPr marL="545150" lvl="1" indent="-272575" algn="l">
              <a:lnSpc>
                <a:spcPts val="3535"/>
              </a:lnSpc>
              <a:buFont typeface="Arial"/>
              <a:buChar char="•"/>
            </a:pPr>
            <a:r>
              <a:rPr lang="en-US" sz="2525">
                <a:solidFill>
                  <a:srgbClr val="2C2C2C"/>
                </a:solidFill>
                <a:latin typeface="Muli"/>
                <a:ea typeface="Muli"/>
                <a:cs typeface="Muli"/>
                <a:sym typeface="Muli"/>
              </a:rPr>
              <a:t>Build topic-level features (mean, std, % under 60%).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2476174" y="3738938"/>
            <a:ext cx="2218733" cy="1109367"/>
          </a:xfrm>
          <a:custGeom>
            <a:avLst/>
            <a:gdLst/>
            <a:ahLst/>
            <a:cxnLst/>
            <a:rect l="l" t="t" r="r" b="b"/>
            <a:pathLst>
              <a:path w="2218733" h="1109367">
                <a:moveTo>
                  <a:pt x="0" y="1109367"/>
                </a:moveTo>
                <a:lnTo>
                  <a:pt x="2218733" y="1109367"/>
                </a:lnTo>
                <a:lnTo>
                  <a:pt x="2218733" y="0"/>
                </a:lnTo>
                <a:lnTo>
                  <a:pt x="0" y="0"/>
                </a:lnTo>
                <a:lnTo>
                  <a:pt x="0" y="11093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02092" y="3966866"/>
            <a:ext cx="566897" cy="721744"/>
          </a:xfrm>
          <a:custGeom>
            <a:avLst/>
            <a:gdLst/>
            <a:ahLst/>
            <a:cxnLst/>
            <a:rect l="l" t="t" r="r" b="b"/>
            <a:pathLst>
              <a:path w="566897" h="721744">
                <a:moveTo>
                  <a:pt x="0" y="0"/>
                </a:moveTo>
                <a:lnTo>
                  <a:pt x="566897" y="0"/>
                </a:lnTo>
                <a:lnTo>
                  <a:pt x="566897" y="721744"/>
                </a:lnTo>
                <a:lnTo>
                  <a:pt x="0" y="72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8005651" y="3738938"/>
            <a:ext cx="2218733" cy="1109367"/>
          </a:xfrm>
          <a:custGeom>
            <a:avLst/>
            <a:gdLst/>
            <a:ahLst/>
            <a:cxnLst/>
            <a:rect l="l" t="t" r="r" b="b"/>
            <a:pathLst>
              <a:path w="2218733" h="1109367">
                <a:moveTo>
                  <a:pt x="0" y="1109367"/>
                </a:moveTo>
                <a:lnTo>
                  <a:pt x="2218733" y="1109367"/>
                </a:lnTo>
                <a:lnTo>
                  <a:pt x="2218733" y="0"/>
                </a:lnTo>
                <a:lnTo>
                  <a:pt x="0" y="0"/>
                </a:lnTo>
                <a:lnTo>
                  <a:pt x="0" y="11093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57427" y="3966866"/>
            <a:ext cx="715183" cy="721744"/>
          </a:xfrm>
          <a:custGeom>
            <a:avLst/>
            <a:gdLst/>
            <a:ahLst/>
            <a:cxnLst/>
            <a:rect l="l" t="t" r="r" b="b"/>
            <a:pathLst>
              <a:path w="715183" h="721744">
                <a:moveTo>
                  <a:pt x="0" y="0"/>
                </a:moveTo>
                <a:lnTo>
                  <a:pt x="715182" y="0"/>
                </a:lnTo>
                <a:lnTo>
                  <a:pt x="715182" y="721744"/>
                </a:lnTo>
                <a:lnTo>
                  <a:pt x="0" y="721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3533806" y="3738938"/>
            <a:ext cx="2218733" cy="1109367"/>
          </a:xfrm>
          <a:custGeom>
            <a:avLst/>
            <a:gdLst/>
            <a:ahLst/>
            <a:cxnLst/>
            <a:rect l="l" t="t" r="r" b="b"/>
            <a:pathLst>
              <a:path w="2218733" h="1109367">
                <a:moveTo>
                  <a:pt x="0" y="1109367"/>
                </a:moveTo>
                <a:lnTo>
                  <a:pt x="2218733" y="1109367"/>
                </a:lnTo>
                <a:lnTo>
                  <a:pt x="2218733" y="0"/>
                </a:lnTo>
                <a:lnTo>
                  <a:pt x="0" y="0"/>
                </a:lnTo>
                <a:lnTo>
                  <a:pt x="0" y="11093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5614249" y="7138930"/>
            <a:ext cx="2218733" cy="1109367"/>
          </a:xfrm>
          <a:custGeom>
            <a:avLst/>
            <a:gdLst/>
            <a:ahLst/>
            <a:cxnLst/>
            <a:rect l="l" t="t" r="r" b="b"/>
            <a:pathLst>
              <a:path w="2218733" h="1109367">
                <a:moveTo>
                  <a:pt x="0" y="1109366"/>
                </a:moveTo>
                <a:lnTo>
                  <a:pt x="2218733" y="1109366"/>
                </a:lnTo>
                <a:lnTo>
                  <a:pt x="2218733" y="0"/>
                </a:lnTo>
                <a:lnTo>
                  <a:pt x="0" y="0"/>
                </a:lnTo>
                <a:lnTo>
                  <a:pt x="0" y="11093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40167" y="7366858"/>
            <a:ext cx="566897" cy="721744"/>
          </a:xfrm>
          <a:custGeom>
            <a:avLst/>
            <a:gdLst/>
            <a:ahLst/>
            <a:cxnLst/>
            <a:rect l="l" t="t" r="r" b="b"/>
            <a:pathLst>
              <a:path w="566897" h="721744">
                <a:moveTo>
                  <a:pt x="0" y="0"/>
                </a:moveTo>
                <a:lnTo>
                  <a:pt x="566897" y="0"/>
                </a:lnTo>
                <a:lnTo>
                  <a:pt x="566897" y="721744"/>
                </a:lnTo>
                <a:lnTo>
                  <a:pt x="0" y="72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1165148" y="7138930"/>
            <a:ext cx="2218733" cy="1109367"/>
          </a:xfrm>
          <a:custGeom>
            <a:avLst/>
            <a:gdLst/>
            <a:ahLst/>
            <a:cxnLst/>
            <a:rect l="l" t="t" r="r" b="b"/>
            <a:pathLst>
              <a:path w="2218733" h="1109367">
                <a:moveTo>
                  <a:pt x="0" y="1109366"/>
                </a:moveTo>
                <a:lnTo>
                  <a:pt x="2218733" y="1109366"/>
                </a:lnTo>
                <a:lnTo>
                  <a:pt x="2218733" y="0"/>
                </a:lnTo>
                <a:lnTo>
                  <a:pt x="0" y="0"/>
                </a:lnTo>
                <a:lnTo>
                  <a:pt x="0" y="11093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41937" y="3926503"/>
            <a:ext cx="802470" cy="802470"/>
          </a:xfrm>
          <a:custGeom>
            <a:avLst/>
            <a:gdLst/>
            <a:ahLst/>
            <a:cxnLst/>
            <a:rect l="l" t="t" r="r" b="b"/>
            <a:pathLst>
              <a:path w="802470" h="802470">
                <a:moveTo>
                  <a:pt x="0" y="0"/>
                </a:moveTo>
                <a:lnTo>
                  <a:pt x="802470" y="0"/>
                </a:lnTo>
                <a:lnTo>
                  <a:pt x="802470" y="802470"/>
                </a:lnTo>
                <a:lnTo>
                  <a:pt x="0" y="8024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73133" y="7323993"/>
            <a:ext cx="802763" cy="807473"/>
          </a:xfrm>
          <a:custGeom>
            <a:avLst/>
            <a:gdLst/>
            <a:ahLst/>
            <a:cxnLst/>
            <a:rect l="l" t="t" r="r" b="b"/>
            <a:pathLst>
              <a:path w="802763" h="807473">
                <a:moveTo>
                  <a:pt x="0" y="0"/>
                </a:moveTo>
                <a:lnTo>
                  <a:pt x="802763" y="0"/>
                </a:lnTo>
                <a:lnTo>
                  <a:pt x="802763" y="807473"/>
                </a:lnTo>
                <a:lnTo>
                  <a:pt x="0" y="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7536" y="5285827"/>
            <a:ext cx="461600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4"/>
              </a:lnSpc>
              <a:spcBef>
                <a:spcPct val="0"/>
              </a:spcBef>
            </a:pPr>
            <a:r>
              <a:rPr lang="en-US" sz="2820" b="1" spc="-56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Low average performance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23615" y="5304599"/>
            <a:ext cx="478280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4"/>
              </a:lnSpc>
              <a:spcBef>
                <a:spcPct val="0"/>
              </a:spcBef>
            </a:pPr>
            <a:r>
              <a:rPr lang="en-US" sz="2820" b="1" spc="-56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High variance (spread)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5775" y="696486"/>
            <a:ext cx="11217815" cy="13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</a:pPr>
            <a:r>
              <a:rPr lang="en-US" sz="9999" b="1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Topic Trouble Index (TTI)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74514" y="5300990"/>
            <a:ext cx="473731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4"/>
              </a:lnSpc>
              <a:spcBef>
                <a:spcPct val="0"/>
              </a:spcBef>
            </a:pPr>
            <a:r>
              <a:rPr lang="en-US" sz="2820" b="1" spc="-56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High % of low performers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76671" y="2270622"/>
            <a:ext cx="10136024" cy="49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6"/>
              </a:lnSpc>
            </a:pPr>
            <a:r>
              <a:rPr lang="en-US" sz="3796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 Composite score of difficulty for each topic: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5611" y="8848371"/>
            <a:ext cx="461600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4"/>
              </a:lnSpc>
              <a:spcBef>
                <a:spcPct val="0"/>
              </a:spcBef>
            </a:pPr>
            <a:r>
              <a:rPr lang="en-US" sz="2820" b="1" spc="-56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Normalized 0 –100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78894" y="8848371"/>
            <a:ext cx="539124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4"/>
              </a:lnSpc>
              <a:spcBef>
                <a:spcPct val="0"/>
              </a:spcBef>
            </a:pPr>
            <a:r>
              <a:rPr lang="en-US" sz="2820" b="1" spc="-56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Ranks topics from hardest → easiest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1720" y="4113799"/>
            <a:ext cx="3671336" cy="1835668"/>
            <a:chOff x="0" y="0"/>
            <a:chExt cx="666242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2"/>
              <a:stretch>
                <a:fillRect t="-16750" b="-16750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892158" y="4113799"/>
            <a:ext cx="3671336" cy="1835668"/>
            <a:chOff x="0" y="0"/>
            <a:chExt cx="6662420" cy="3331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3"/>
              <a:stretch>
                <a:fillRect t="-6000" b="-6000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82596" y="4113799"/>
            <a:ext cx="3671336" cy="1835668"/>
            <a:chOff x="0" y="0"/>
            <a:chExt cx="6662420" cy="3331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t="-25000" b="-25000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042887" y="4113799"/>
            <a:ext cx="3671336" cy="1835668"/>
            <a:chOff x="0" y="0"/>
            <a:chExt cx="6662420" cy="33312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5"/>
              <a:stretch>
                <a:fillRect t="-639" b="-3269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4588" y="1590000"/>
            <a:ext cx="11646475" cy="13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</a:pPr>
            <a:r>
              <a:rPr lang="en-US" sz="9999" b="1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Student Progress Tracker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2540" y="6578430"/>
            <a:ext cx="320969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2581" b="1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Track performance over time by topic.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6137" y="6578430"/>
            <a:ext cx="325160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2581" b="1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Rolling averages across assessments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35930" y="6578430"/>
            <a:ext cx="3818002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2581" b="1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Flag “underperforming” if &lt; class mean – 1σ twice in a row.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41558" y="6578430"/>
            <a:ext cx="367064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2581" b="1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Helps tutors monitor risk early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663" y="4368902"/>
            <a:ext cx="3863004" cy="3820426"/>
          </a:xfrm>
          <a:custGeom>
            <a:avLst/>
            <a:gdLst/>
            <a:ahLst/>
            <a:cxnLst/>
            <a:rect l="l" t="t" r="r" b="b"/>
            <a:pathLst>
              <a:path w="3863004" h="3820426">
                <a:moveTo>
                  <a:pt x="0" y="0"/>
                </a:moveTo>
                <a:lnTo>
                  <a:pt x="3863004" y="0"/>
                </a:lnTo>
                <a:lnTo>
                  <a:pt x="3863004" y="3820426"/>
                </a:lnTo>
                <a:lnTo>
                  <a:pt x="0" y="382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3495" y="4368902"/>
            <a:ext cx="3863004" cy="3820426"/>
          </a:xfrm>
          <a:custGeom>
            <a:avLst/>
            <a:gdLst/>
            <a:ahLst/>
            <a:cxnLst/>
            <a:rect l="l" t="t" r="r" b="b"/>
            <a:pathLst>
              <a:path w="3863004" h="3820426">
                <a:moveTo>
                  <a:pt x="0" y="0"/>
                </a:moveTo>
                <a:lnTo>
                  <a:pt x="3863004" y="0"/>
                </a:lnTo>
                <a:lnTo>
                  <a:pt x="3863004" y="3820426"/>
                </a:lnTo>
                <a:lnTo>
                  <a:pt x="0" y="382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45326" y="4368902"/>
            <a:ext cx="3863004" cy="3820426"/>
          </a:xfrm>
          <a:custGeom>
            <a:avLst/>
            <a:gdLst/>
            <a:ahLst/>
            <a:cxnLst/>
            <a:rect l="l" t="t" r="r" b="b"/>
            <a:pathLst>
              <a:path w="3863004" h="3820426">
                <a:moveTo>
                  <a:pt x="0" y="0"/>
                </a:moveTo>
                <a:lnTo>
                  <a:pt x="3863005" y="0"/>
                </a:lnTo>
                <a:lnTo>
                  <a:pt x="3863005" y="3820426"/>
                </a:lnTo>
                <a:lnTo>
                  <a:pt x="0" y="382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83333" y="4396721"/>
            <a:ext cx="3863004" cy="3820426"/>
          </a:xfrm>
          <a:custGeom>
            <a:avLst/>
            <a:gdLst/>
            <a:ahLst/>
            <a:cxnLst/>
            <a:rect l="l" t="t" r="r" b="b"/>
            <a:pathLst>
              <a:path w="3863004" h="3820426">
                <a:moveTo>
                  <a:pt x="0" y="0"/>
                </a:moveTo>
                <a:lnTo>
                  <a:pt x="3863004" y="0"/>
                </a:lnTo>
                <a:lnTo>
                  <a:pt x="3863004" y="3820425"/>
                </a:lnTo>
                <a:lnTo>
                  <a:pt x="0" y="3820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7469" y="4883565"/>
            <a:ext cx="1251391" cy="1251391"/>
          </a:xfrm>
          <a:custGeom>
            <a:avLst/>
            <a:gdLst/>
            <a:ahLst/>
            <a:cxnLst/>
            <a:rect l="l" t="t" r="r" b="b"/>
            <a:pathLst>
              <a:path w="1251391" h="1251391">
                <a:moveTo>
                  <a:pt x="0" y="0"/>
                </a:moveTo>
                <a:lnTo>
                  <a:pt x="1251391" y="0"/>
                </a:lnTo>
                <a:lnTo>
                  <a:pt x="1251391" y="1251390"/>
                </a:lnTo>
                <a:lnTo>
                  <a:pt x="0" y="12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85537" y="5213604"/>
            <a:ext cx="1331889" cy="1065511"/>
          </a:xfrm>
          <a:custGeom>
            <a:avLst/>
            <a:gdLst/>
            <a:ahLst/>
            <a:cxnLst/>
            <a:rect l="l" t="t" r="r" b="b"/>
            <a:pathLst>
              <a:path w="1331889" h="1065511">
                <a:moveTo>
                  <a:pt x="0" y="0"/>
                </a:moveTo>
                <a:lnTo>
                  <a:pt x="1331889" y="0"/>
                </a:lnTo>
                <a:lnTo>
                  <a:pt x="1331889" y="1065511"/>
                </a:lnTo>
                <a:lnTo>
                  <a:pt x="0" y="1065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41814" y="5657605"/>
            <a:ext cx="591139" cy="816772"/>
          </a:xfrm>
          <a:custGeom>
            <a:avLst/>
            <a:gdLst/>
            <a:ahLst/>
            <a:cxnLst/>
            <a:rect l="l" t="t" r="r" b="b"/>
            <a:pathLst>
              <a:path w="591139" h="816772">
                <a:moveTo>
                  <a:pt x="0" y="0"/>
                </a:moveTo>
                <a:lnTo>
                  <a:pt x="591139" y="0"/>
                </a:lnTo>
                <a:lnTo>
                  <a:pt x="591139" y="816773"/>
                </a:lnTo>
                <a:lnTo>
                  <a:pt x="0" y="816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53481" y="4883565"/>
            <a:ext cx="1446694" cy="1251391"/>
          </a:xfrm>
          <a:custGeom>
            <a:avLst/>
            <a:gdLst/>
            <a:ahLst/>
            <a:cxnLst/>
            <a:rect l="l" t="t" r="r" b="b"/>
            <a:pathLst>
              <a:path w="1446694" h="1251391">
                <a:moveTo>
                  <a:pt x="0" y="0"/>
                </a:moveTo>
                <a:lnTo>
                  <a:pt x="1446695" y="0"/>
                </a:lnTo>
                <a:lnTo>
                  <a:pt x="1446695" y="1251390"/>
                </a:lnTo>
                <a:lnTo>
                  <a:pt x="0" y="1251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67081" y="4883565"/>
            <a:ext cx="1495509" cy="1491770"/>
          </a:xfrm>
          <a:custGeom>
            <a:avLst/>
            <a:gdLst/>
            <a:ahLst/>
            <a:cxnLst/>
            <a:rect l="l" t="t" r="r" b="b"/>
            <a:pathLst>
              <a:path w="1495509" h="1491770">
                <a:moveTo>
                  <a:pt x="0" y="0"/>
                </a:moveTo>
                <a:lnTo>
                  <a:pt x="1495508" y="0"/>
                </a:lnTo>
                <a:lnTo>
                  <a:pt x="1495508" y="1491769"/>
                </a:lnTo>
                <a:lnTo>
                  <a:pt x="0" y="1491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37547" y="1584960"/>
            <a:ext cx="13812906" cy="13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</a:pPr>
            <a:r>
              <a:rPr lang="en-US" sz="9999" b="1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Clustering for Group Interventions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7460" y="6306934"/>
            <a:ext cx="356926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2"/>
              </a:lnSpc>
            </a:pPr>
            <a:r>
              <a:rPr lang="en-US" sz="2577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Use k-means on student-topic performance vectors.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34958" y="6474378"/>
            <a:ext cx="3005468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2"/>
              </a:lnSpc>
            </a:pPr>
            <a:r>
              <a:rPr lang="en-US" sz="2577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Group students with similar weaknesses.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3220" y="6279115"/>
            <a:ext cx="3307217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2"/>
              </a:lnSpc>
            </a:pPr>
            <a:r>
              <a:rPr lang="en-US" sz="2577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Suggest group tutoring sessions for shared problem areas.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75106" y="6502196"/>
            <a:ext cx="330721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2"/>
              </a:lnSpc>
            </a:pPr>
            <a:r>
              <a:rPr lang="en-US" sz="2577" b="1">
                <a:solidFill>
                  <a:srgbClr val="2C2C2C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Enables more efficient interventions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596188"/>
            <a:ext cx="18281541" cy="690812"/>
          </a:xfrm>
          <a:prstGeom prst="rect">
            <a:avLst/>
          </a:prstGeom>
          <a:solidFill>
            <a:srgbClr val="F6F4EA"/>
          </a:solidFill>
        </p:spPr>
      </p:sp>
      <p:sp>
        <p:nvSpPr>
          <p:cNvPr id="3" name="Freeform 3"/>
          <p:cNvSpPr/>
          <p:nvPr/>
        </p:nvSpPr>
        <p:spPr>
          <a:xfrm rot="-5400000" flipV="1">
            <a:off x="-412913" y="-249844"/>
            <a:ext cx="8020122" cy="9614543"/>
          </a:xfrm>
          <a:custGeom>
            <a:avLst/>
            <a:gdLst/>
            <a:ahLst/>
            <a:cxnLst/>
            <a:rect l="l" t="t" r="r" b="b"/>
            <a:pathLst>
              <a:path w="8020122" h="9614543">
                <a:moveTo>
                  <a:pt x="0" y="9614543"/>
                </a:moveTo>
                <a:lnTo>
                  <a:pt x="8020121" y="9614543"/>
                </a:lnTo>
                <a:lnTo>
                  <a:pt x="8020121" y="0"/>
                </a:lnTo>
                <a:lnTo>
                  <a:pt x="0" y="0"/>
                </a:lnTo>
                <a:lnTo>
                  <a:pt x="0" y="96145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070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0515" y="1910209"/>
            <a:ext cx="3451678" cy="2860578"/>
          </a:xfrm>
          <a:custGeom>
            <a:avLst/>
            <a:gdLst/>
            <a:ahLst/>
            <a:cxnLst/>
            <a:rect l="l" t="t" r="r" b="b"/>
            <a:pathLst>
              <a:path w="3451678" h="2860578">
                <a:moveTo>
                  <a:pt x="0" y="0"/>
                </a:moveTo>
                <a:lnTo>
                  <a:pt x="3451678" y="0"/>
                </a:lnTo>
                <a:lnTo>
                  <a:pt x="3451678" y="2860578"/>
                </a:lnTo>
                <a:lnTo>
                  <a:pt x="0" y="2860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0515" y="4971053"/>
            <a:ext cx="6413265" cy="128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000" b="1">
                <a:solidFill>
                  <a:srgbClr val="2C2C2C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Mastery Prediction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52078" y="1303785"/>
            <a:ext cx="7407222" cy="6934004"/>
            <a:chOff x="0" y="0"/>
            <a:chExt cx="9876296" cy="9245339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8588473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Predict chance of mastering a topic in the next assessment.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03343" y="2688240"/>
              <a:ext cx="85884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Logistic Regression.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32590"/>
              <a:ext cx="8588473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 algn="l">
                <a:lnSpc>
                  <a:spcPts val="3599"/>
                </a:lnSpc>
                <a:buFont typeface="Arial"/>
                <a:buChar char="•"/>
              </a:pPr>
              <a:r>
                <a:rPr lang="en-US" sz="2999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 Baseline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87823" y="4737173"/>
              <a:ext cx="858847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Random Forest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75355"/>
              <a:ext cx="8588473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 algn="l">
                <a:lnSpc>
                  <a:spcPts val="3599"/>
                </a:lnSpc>
                <a:buFont typeface="Arial"/>
                <a:buChar char="•"/>
              </a:pPr>
              <a:r>
                <a:rPr lang="en-US" sz="2999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  Advanced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87823" y="6926188"/>
              <a:ext cx="8588473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Recent trends, attempts, time gaps, related topics.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947946"/>
              <a:ext cx="8588473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 algn="l">
                <a:lnSpc>
                  <a:spcPts val="3599"/>
                </a:lnSpc>
                <a:buFont typeface="Arial"/>
                <a:buChar char="•"/>
              </a:pPr>
              <a:r>
                <a:rPr lang="en-US" sz="2999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Features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657964"/>
              <a:ext cx="8588473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Early alerts for students at risk.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663" y="4368902"/>
            <a:ext cx="3863004" cy="3820426"/>
          </a:xfrm>
          <a:custGeom>
            <a:avLst/>
            <a:gdLst/>
            <a:ahLst/>
            <a:cxnLst/>
            <a:rect l="l" t="t" r="r" b="b"/>
            <a:pathLst>
              <a:path w="3863004" h="3820426">
                <a:moveTo>
                  <a:pt x="0" y="0"/>
                </a:moveTo>
                <a:lnTo>
                  <a:pt x="3863004" y="0"/>
                </a:lnTo>
                <a:lnTo>
                  <a:pt x="3863004" y="3820426"/>
                </a:lnTo>
                <a:lnTo>
                  <a:pt x="0" y="382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3495" y="4368902"/>
            <a:ext cx="3863004" cy="3820426"/>
          </a:xfrm>
          <a:custGeom>
            <a:avLst/>
            <a:gdLst/>
            <a:ahLst/>
            <a:cxnLst/>
            <a:rect l="l" t="t" r="r" b="b"/>
            <a:pathLst>
              <a:path w="3863004" h="3820426">
                <a:moveTo>
                  <a:pt x="0" y="0"/>
                </a:moveTo>
                <a:lnTo>
                  <a:pt x="3863004" y="0"/>
                </a:lnTo>
                <a:lnTo>
                  <a:pt x="3863004" y="3820426"/>
                </a:lnTo>
                <a:lnTo>
                  <a:pt x="0" y="382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45326" y="4368902"/>
            <a:ext cx="3863004" cy="3820426"/>
          </a:xfrm>
          <a:custGeom>
            <a:avLst/>
            <a:gdLst/>
            <a:ahLst/>
            <a:cxnLst/>
            <a:rect l="l" t="t" r="r" b="b"/>
            <a:pathLst>
              <a:path w="3863004" h="3820426">
                <a:moveTo>
                  <a:pt x="0" y="0"/>
                </a:moveTo>
                <a:lnTo>
                  <a:pt x="3863005" y="0"/>
                </a:lnTo>
                <a:lnTo>
                  <a:pt x="3863005" y="3820426"/>
                </a:lnTo>
                <a:lnTo>
                  <a:pt x="0" y="382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83333" y="4396721"/>
            <a:ext cx="3863004" cy="3820426"/>
          </a:xfrm>
          <a:custGeom>
            <a:avLst/>
            <a:gdLst/>
            <a:ahLst/>
            <a:cxnLst/>
            <a:rect l="l" t="t" r="r" b="b"/>
            <a:pathLst>
              <a:path w="3863004" h="3820426">
                <a:moveTo>
                  <a:pt x="0" y="0"/>
                </a:moveTo>
                <a:lnTo>
                  <a:pt x="3863004" y="0"/>
                </a:lnTo>
                <a:lnTo>
                  <a:pt x="3863004" y="3820425"/>
                </a:lnTo>
                <a:lnTo>
                  <a:pt x="0" y="3820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584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0977" y="4883565"/>
            <a:ext cx="1524376" cy="1524376"/>
          </a:xfrm>
          <a:custGeom>
            <a:avLst/>
            <a:gdLst/>
            <a:ahLst/>
            <a:cxnLst/>
            <a:rect l="l" t="t" r="r" b="b"/>
            <a:pathLst>
              <a:path w="1524376" h="1524376">
                <a:moveTo>
                  <a:pt x="0" y="0"/>
                </a:moveTo>
                <a:lnTo>
                  <a:pt x="1524376" y="0"/>
                </a:lnTo>
                <a:lnTo>
                  <a:pt x="1524376" y="1524376"/>
                </a:lnTo>
                <a:lnTo>
                  <a:pt x="0" y="1524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11837" y="4962376"/>
            <a:ext cx="1412959" cy="1412959"/>
          </a:xfrm>
          <a:custGeom>
            <a:avLst/>
            <a:gdLst/>
            <a:ahLst/>
            <a:cxnLst/>
            <a:rect l="l" t="t" r="r" b="b"/>
            <a:pathLst>
              <a:path w="1412959" h="1412959">
                <a:moveTo>
                  <a:pt x="0" y="0"/>
                </a:moveTo>
                <a:lnTo>
                  <a:pt x="1412959" y="0"/>
                </a:lnTo>
                <a:lnTo>
                  <a:pt x="1412959" y="1412958"/>
                </a:lnTo>
                <a:lnTo>
                  <a:pt x="0" y="1412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05041" y="5016915"/>
            <a:ext cx="1629751" cy="1415846"/>
          </a:xfrm>
          <a:custGeom>
            <a:avLst/>
            <a:gdLst/>
            <a:ahLst/>
            <a:cxnLst/>
            <a:rect l="l" t="t" r="r" b="b"/>
            <a:pathLst>
              <a:path w="1629751" h="1415846">
                <a:moveTo>
                  <a:pt x="0" y="0"/>
                </a:moveTo>
                <a:lnTo>
                  <a:pt x="1629750" y="0"/>
                </a:lnTo>
                <a:lnTo>
                  <a:pt x="1629750" y="1415846"/>
                </a:lnTo>
                <a:lnTo>
                  <a:pt x="0" y="1415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96591" y="5116022"/>
            <a:ext cx="1316740" cy="1316740"/>
          </a:xfrm>
          <a:custGeom>
            <a:avLst/>
            <a:gdLst/>
            <a:ahLst/>
            <a:cxnLst/>
            <a:rect l="l" t="t" r="r" b="b"/>
            <a:pathLst>
              <a:path w="1316740" h="1316740">
                <a:moveTo>
                  <a:pt x="0" y="0"/>
                </a:moveTo>
                <a:lnTo>
                  <a:pt x="1316739" y="0"/>
                </a:lnTo>
                <a:lnTo>
                  <a:pt x="1316739" y="1316739"/>
                </a:lnTo>
                <a:lnTo>
                  <a:pt x="0" y="1316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37547" y="1584960"/>
            <a:ext cx="13812906" cy="13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</a:pPr>
            <a:r>
              <a:rPr lang="en-US" sz="9999" b="1">
                <a:solidFill>
                  <a:srgbClr val="278067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Dashboard &amp; Visualization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2917" y="6613736"/>
            <a:ext cx="35692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877" b="1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1247" y="7223336"/>
            <a:ext cx="302383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377" i="1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Top 5 hardest topics (bar chart).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0367" y="6613736"/>
            <a:ext cx="35692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877" b="1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Heatmap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89783" y="7219331"/>
            <a:ext cx="313257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377" i="1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Student × topic performance.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2199" y="6613736"/>
            <a:ext cx="35692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877" b="1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Line chart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6799" y="7219331"/>
            <a:ext cx="330006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377" i="1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topic difficulty trend over time.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30205" y="6613736"/>
            <a:ext cx="356926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877" b="1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Cluster 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04931" y="7164940"/>
            <a:ext cx="330006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377" i="1">
                <a:solidFill>
                  <a:srgbClr val="FFFFFF"/>
                </a:solidFill>
                <a:latin typeface="Muli Italics"/>
                <a:ea typeface="Muli Italics"/>
                <a:cs typeface="Muli Italics"/>
                <a:sym typeface="Muli Italics"/>
              </a:rPr>
              <a:t>student groups by weaknesses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848300"/>
            <a:ext cx="11135300" cy="11135300"/>
          </a:xfrm>
          <a:custGeom>
            <a:avLst/>
            <a:gdLst/>
            <a:ahLst/>
            <a:cxnLst/>
            <a:rect l="l" t="t" r="r" b="b"/>
            <a:pathLst>
              <a:path w="11135300" h="11135300">
                <a:moveTo>
                  <a:pt x="11135300" y="0"/>
                </a:moveTo>
                <a:lnTo>
                  <a:pt x="0" y="0"/>
                </a:lnTo>
                <a:lnTo>
                  <a:pt x="0" y="11135300"/>
                </a:lnTo>
                <a:lnTo>
                  <a:pt x="11135300" y="11135300"/>
                </a:lnTo>
                <a:lnTo>
                  <a:pt x="111353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3600450"/>
          </a:xfrm>
          <a:prstGeom prst="rect">
            <a:avLst/>
          </a:prstGeom>
          <a:solidFill>
            <a:srgbClr val="278067"/>
          </a:solidFill>
        </p:spPr>
      </p:sp>
      <p:grpSp>
        <p:nvGrpSpPr>
          <p:cNvPr id="4" name="Group 4"/>
          <p:cNvGrpSpPr/>
          <p:nvPr/>
        </p:nvGrpSpPr>
        <p:grpSpPr>
          <a:xfrm>
            <a:off x="14687550" y="0"/>
            <a:ext cx="3600450" cy="36004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0D2E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287104" y="599554"/>
            <a:ext cx="2401342" cy="2401342"/>
          </a:xfrm>
          <a:custGeom>
            <a:avLst/>
            <a:gdLst/>
            <a:ahLst/>
            <a:cxnLst/>
            <a:rect l="l" t="t" r="r" b="b"/>
            <a:pathLst>
              <a:path w="2401342" h="2401342">
                <a:moveTo>
                  <a:pt x="0" y="0"/>
                </a:moveTo>
                <a:lnTo>
                  <a:pt x="2401342" y="0"/>
                </a:lnTo>
                <a:lnTo>
                  <a:pt x="2401342" y="2401342"/>
                </a:lnTo>
                <a:lnTo>
                  <a:pt x="0" y="240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92976" y="4931425"/>
            <a:ext cx="5620094" cy="4177877"/>
            <a:chOff x="0" y="0"/>
            <a:chExt cx="7493458" cy="557050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611590"/>
              <a:ext cx="6529422" cy="4958913"/>
              <a:chOff x="0" y="0"/>
              <a:chExt cx="1006167" cy="76415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06167" cy="764155"/>
              </a:xfrm>
              <a:custGeom>
                <a:avLst/>
                <a:gdLst/>
                <a:ahLst/>
                <a:cxnLst/>
                <a:rect l="l" t="t" r="r" b="b"/>
                <a:pathLst>
                  <a:path w="1006167" h="764155">
                    <a:moveTo>
                      <a:pt x="71807" y="0"/>
                    </a:moveTo>
                    <a:lnTo>
                      <a:pt x="934360" y="0"/>
                    </a:lnTo>
                    <a:cubicBezTo>
                      <a:pt x="953405" y="0"/>
                      <a:pt x="971669" y="7565"/>
                      <a:pt x="985135" y="21032"/>
                    </a:cubicBezTo>
                    <a:cubicBezTo>
                      <a:pt x="998602" y="34498"/>
                      <a:pt x="1006167" y="52762"/>
                      <a:pt x="1006167" y="71807"/>
                    </a:cubicBezTo>
                    <a:lnTo>
                      <a:pt x="1006167" y="692349"/>
                    </a:lnTo>
                    <a:cubicBezTo>
                      <a:pt x="1006167" y="732007"/>
                      <a:pt x="974018" y="764155"/>
                      <a:pt x="934360" y="764155"/>
                    </a:cubicBezTo>
                    <a:lnTo>
                      <a:pt x="71807" y="764155"/>
                    </a:lnTo>
                    <a:cubicBezTo>
                      <a:pt x="32149" y="764155"/>
                      <a:pt x="0" y="732007"/>
                      <a:pt x="0" y="692349"/>
                    </a:cubicBezTo>
                    <a:lnTo>
                      <a:pt x="0" y="71807"/>
                    </a:lnTo>
                    <a:cubicBezTo>
                      <a:pt x="0" y="32149"/>
                      <a:pt x="32149" y="0"/>
                      <a:pt x="71807" y="0"/>
                    </a:cubicBezTo>
                    <a:close/>
                  </a:path>
                </a:pathLst>
              </a:custGeom>
              <a:solidFill>
                <a:srgbClr val="E0D2E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06167" cy="80225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5199"/>
                  </a:lnSpc>
                </a:pPr>
                <a:r>
                  <a:rPr lang="en-US" sz="3999" b="1">
                    <a:solidFill>
                      <a:srgbClr val="2C2C2C"/>
                    </a:solidFill>
                    <a:latin typeface="Muli Bold"/>
                    <a:ea typeface="Muli Bold"/>
                    <a:cs typeface="Muli Bold"/>
                    <a:sym typeface="Muli Bold"/>
                  </a:rPr>
                  <a:t>Individual</a:t>
                </a:r>
              </a:p>
              <a:p>
                <a:pPr algn="ctr">
                  <a:lnSpc>
                    <a:spcPts val="3899"/>
                  </a:lnSpc>
                </a:pPr>
                <a:endParaRPr lang="en-US" sz="3999" b="1">
                  <a:solidFill>
                    <a:srgbClr val="2C2C2C"/>
                  </a:solidFill>
                  <a:latin typeface="Muli Bold"/>
                  <a:ea typeface="Muli Bold"/>
                  <a:cs typeface="Muli Bold"/>
                  <a:sym typeface="Muli Bold"/>
                </a:endParaRPr>
              </a:p>
              <a:p>
                <a:pPr algn="ctr">
                  <a:lnSpc>
                    <a:spcPts val="3249"/>
                  </a:lnSpc>
                </a:pPr>
                <a:r>
                  <a:rPr lang="en-US" sz="2499" i="1">
                    <a:solidFill>
                      <a:srgbClr val="2C2C2C"/>
                    </a:solidFill>
                    <a:latin typeface="Muli Italics"/>
                    <a:ea typeface="Muli Italics"/>
                    <a:cs typeface="Muli Italics"/>
                    <a:sym typeface="Muli Italics"/>
                  </a:rPr>
                  <a:t> Highlight 3 riskiest topics + personalized practice.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304056" y="0"/>
              <a:ext cx="2189403" cy="218940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5873376" y="412388"/>
              <a:ext cx="1050763" cy="1364627"/>
            </a:xfrm>
            <a:custGeom>
              <a:avLst/>
              <a:gdLst/>
              <a:ahLst/>
              <a:cxnLst/>
              <a:rect l="l" t="t" r="r" b="b"/>
              <a:pathLst>
                <a:path w="1050763" h="1364627">
                  <a:moveTo>
                    <a:pt x="0" y="0"/>
                  </a:moveTo>
                  <a:lnTo>
                    <a:pt x="1050762" y="0"/>
                  </a:lnTo>
                  <a:lnTo>
                    <a:pt x="1050762" y="1364627"/>
                  </a:lnTo>
                  <a:lnTo>
                    <a:pt x="0" y="1364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507701" y="3678095"/>
            <a:ext cx="5392668" cy="3342269"/>
            <a:chOff x="0" y="0"/>
            <a:chExt cx="7190225" cy="445635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507171"/>
              <a:ext cx="6223058" cy="3949187"/>
              <a:chOff x="0" y="0"/>
              <a:chExt cx="988243" cy="62714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88243" cy="627144"/>
              </a:xfrm>
              <a:custGeom>
                <a:avLst/>
                <a:gdLst/>
                <a:ahLst/>
                <a:cxnLst/>
                <a:rect l="l" t="t" r="r" b="b"/>
                <a:pathLst>
                  <a:path w="988243" h="627144">
                    <a:moveTo>
                      <a:pt x="73109" y="0"/>
                    </a:moveTo>
                    <a:lnTo>
                      <a:pt x="915134" y="0"/>
                    </a:lnTo>
                    <a:cubicBezTo>
                      <a:pt x="934524" y="0"/>
                      <a:pt x="953119" y="7703"/>
                      <a:pt x="966830" y="21413"/>
                    </a:cubicBezTo>
                    <a:cubicBezTo>
                      <a:pt x="980540" y="35124"/>
                      <a:pt x="988243" y="53719"/>
                      <a:pt x="988243" y="73109"/>
                    </a:cubicBezTo>
                    <a:lnTo>
                      <a:pt x="988243" y="554035"/>
                    </a:lnTo>
                    <a:cubicBezTo>
                      <a:pt x="988243" y="573425"/>
                      <a:pt x="980540" y="592021"/>
                      <a:pt x="966830" y="605731"/>
                    </a:cubicBezTo>
                    <a:cubicBezTo>
                      <a:pt x="953119" y="619442"/>
                      <a:pt x="934524" y="627144"/>
                      <a:pt x="915134" y="627144"/>
                    </a:cubicBezTo>
                    <a:lnTo>
                      <a:pt x="73109" y="627144"/>
                    </a:lnTo>
                    <a:cubicBezTo>
                      <a:pt x="32732" y="627144"/>
                      <a:pt x="0" y="594412"/>
                      <a:pt x="0" y="554035"/>
                    </a:cubicBezTo>
                    <a:lnTo>
                      <a:pt x="0" y="73109"/>
                    </a:lnTo>
                    <a:cubicBezTo>
                      <a:pt x="0" y="53719"/>
                      <a:pt x="7703" y="35124"/>
                      <a:pt x="21413" y="21413"/>
                    </a:cubicBezTo>
                    <a:cubicBezTo>
                      <a:pt x="35124" y="7703"/>
                      <a:pt x="53719" y="0"/>
                      <a:pt x="73109" y="0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988243" cy="665244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5199"/>
                  </a:lnSpc>
                </a:pPr>
                <a:r>
                  <a:rPr lang="en-US" sz="3999" b="1">
                    <a:solidFill>
                      <a:srgbClr val="F6F4EA"/>
                    </a:solidFill>
                    <a:latin typeface="Muli Bold"/>
                    <a:ea typeface="Muli Bold"/>
                    <a:cs typeface="Muli Bold"/>
                    <a:sym typeface="Muli Bold"/>
                  </a:rPr>
                  <a:t>Group</a:t>
                </a:r>
              </a:p>
              <a:p>
                <a:pPr algn="ctr">
                  <a:lnSpc>
                    <a:spcPts val="3899"/>
                  </a:lnSpc>
                </a:pPr>
                <a:endParaRPr lang="en-US" sz="3999" b="1">
                  <a:solidFill>
                    <a:srgbClr val="F6F4EA"/>
                  </a:solidFill>
                  <a:latin typeface="Muli Bold"/>
                  <a:ea typeface="Muli Bold"/>
                  <a:cs typeface="Muli Bold"/>
                  <a:sym typeface="Muli Bold"/>
                </a:endParaRPr>
              </a:p>
              <a:p>
                <a:pPr algn="ctr">
                  <a:lnSpc>
                    <a:spcPts val="2859"/>
                  </a:lnSpc>
                </a:pPr>
                <a:r>
                  <a:rPr lang="en-US" sz="2199" b="1">
                    <a:solidFill>
                      <a:srgbClr val="F6F4EA"/>
                    </a:solidFill>
                    <a:latin typeface="Muli Semi-Bold"/>
                    <a:ea typeface="Muli Semi-Bold"/>
                    <a:cs typeface="Muli Semi-Bold"/>
                    <a:sym typeface="Muli Semi-Bold"/>
                  </a:rPr>
                  <a:t>S</a:t>
                </a:r>
                <a:r>
                  <a:rPr lang="en-US" sz="2199">
                    <a:solidFill>
                      <a:srgbClr val="F6F4EA"/>
                    </a:solidFill>
                    <a:latin typeface="Muli"/>
                    <a:ea typeface="Muli"/>
                    <a:cs typeface="Muli"/>
                    <a:sym typeface="Muli"/>
                  </a:rPr>
                  <a:t>uggest sessions on topics with high TTI across clusters.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5255892" y="0"/>
              <a:ext cx="1934332" cy="1934332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5438823" y="507171"/>
              <a:ext cx="1568471" cy="927359"/>
            </a:xfrm>
            <a:custGeom>
              <a:avLst/>
              <a:gdLst/>
              <a:ahLst/>
              <a:cxnLst/>
              <a:rect l="l" t="t" r="r" b="b"/>
              <a:pathLst>
                <a:path w="1568471" h="927359">
                  <a:moveTo>
                    <a:pt x="0" y="0"/>
                  </a:moveTo>
                  <a:lnTo>
                    <a:pt x="1568471" y="0"/>
                  </a:lnTo>
                  <a:lnTo>
                    <a:pt x="1568471" y="927359"/>
                  </a:lnTo>
                  <a:lnTo>
                    <a:pt x="0" y="927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0204035" y="6811792"/>
            <a:ext cx="5449625" cy="3281624"/>
            <a:chOff x="0" y="0"/>
            <a:chExt cx="7266167" cy="437549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708830"/>
              <a:ext cx="6316936" cy="3666669"/>
              <a:chOff x="0" y="0"/>
              <a:chExt cx="1022105" cy="5932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22105" cy="593282"/>
              </a:xfrm>
              <a:custGeom>
                <a:avLst/>
                <a:gdLst/>
                <a:ahLst/>
                <a:cxnLst/>
                <a:rect l="l" t="t" r="r" b="b"/>
                <a:pathLst>
                  <a:path w="1022105" h="593282">
                    <a:moveTo>
                      <a:pt x="70687" y="0"/>
                    </a:moveTo>
                    <a:lnTo>
                      <a:pt x="951419" y="0"/>
                    </a:lnTo>
                    <a:cubicBezTo>
                      <a:pt x="970166" y="0"/>
                      <a:pt x="988145" y="7447"/>
                      <a:pt x="1001402" y="20704"/>
                    </a:cubicBezTo>
                    <a:cubicBezTo>
                      <a:pt x="1014658" y="33960"/>
                      <a:pt x="1022105" y="51939"/>
                      <a:pt x="1022105" y="70687"/>
                    </a:cubicBezTo>
                    <a:lnTo>
                      <a:pt x="1022105" y="522595"/>
                    </a:lnTo>
                    <a:cubicBezTo>
                      <a:pt x="1022105" y="561634"/>
                      <a:pt x="990458" y="593282"/>
                      <a:pt x="951419" y="593282"/>
                    </a:cubicBezTo>
                    <a:lnTo>
                      <a:pt x="70687" y="593282"/>
                    </a:lnTo>
                    <a:cubicBezTo>
                      <a:pt x="51939" y="593282"/>
                      <a:pt x="33960" y="585834"/>
                      <a:pt x="20704" y="572578"/>
                    </a:cubicBezTo>
                    <a:cubicBezTo>
                      <a:pt x="7447" y="559322"/>
                      <a:pt x="0" y="541342"/>
                      <a:pt x="0" y="522595"/>
                    </a:cubicBezTo>
                    <a:lnTo>
                      <a:pt x="0" y="70687"/>
                    </a:lnTo>
                    <a:cubicBezTo>
                      <a:pt x="0" y="51939"/>
                      <a:pt x="7447" y="33960"/>
                      <a:pt x="20704" y="20704"/>
                    </a:cubicBezTo>
                    <a:cubicBezTo>
                      <a:pt x="33960" y="7447"/>
                      <a:pt x="51939" y="0"/>
                      <a:pt x="70687" y="0"/>
                    </a:cubicBezTo>
                    <a:close/>
                  </a:path>
                </a:pathLst>
              </a:custGeom>
              <a:solidFill>
                <a:srgbClr val="E0D2E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1022105" cy="612332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899"/>
                  </a:lnSpc>
                </a:pPr>
                <a:r>
                  <a:rPr lang="en-US" sz="2999" b="1">
                    <a:solidFill>
                      <a:srgbClr val="2C2C2C"/>
                    </a:solidFill>
                    <a:latin typeface="Muli Semi-Bold"/>
                    <a:ea typeface="Muli Semi-Bold"/>
                    <a:cs typeface="Muli Semi-Bold"/>
                    <a:sym typeface="Muli Semi-Bold"/>
                  </a:rPr>
                  <a:t> Data-driven support for tutoring centers.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367706" y="0"/>
              <a:ext cx="1898461" cy="1898461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8067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5627449" y="574322"/>
              <a:ext cx="1378974" cy="749817"/>
            </a:xfrm>
            <a:custGeom>
              <a:avLst/>
              <a:gdLst/>
              <a:ahLst/>
              <a:cxnLst/>
              <a:rect l="l" t="t" r="r" b="b"/>
              <a:pathLst>
                <a:path w="1378974" h="749817">
                  <a:moveTo>
                    <a:pt x="0" y="0"/>
                  </a:moveTo>
                  <a:lnTo>
                    <a:pt x="1378975" y="0"/>
                  </a:lnTo>
                  <a:lnTo>
                    <a:pt x="1378975" y="749817"/>
                  </a:lnTo>
                  <a:lnTo>
                    <a:pt x="0" y="749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1028700" y="1230313"/>
            <a:ext cx="12465077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</a:pPr>
            <a:r>
              <a:rPr lang="en-US" sz="9999" b="1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Tutor Recommendations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Tùy chỉnh</PresentationFormat>
  <Paragraphs>69</Paragraphs>
  <Slides>11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9" baseType="lpstr">
      <vt:lpstr>Muli</vt:lpstr>
      <vt:lpstr>Saira ExtraCondensed Bold</vt:lpstr>
      <vt:lpstr>Muli Italics</vt:lpstr>
      <vt:lpstr>Muli Semi-Bold</vt:lpstr>
      <vt:lpstr>Arial</vt:lpstr>
      <vt:lpstr>Muli Bold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final</dc:title>
  <cp:lastModifiedBy>Pug Cute</cp:lastModifiedBy>
  <cp:revision>2</cp:revision>
  <dcterms:created xsi:type="dcterms:W3CDTF">2006-08-16T00:00:00Z</dcterms:created>
  <dcterms:modified xsi:type="dcterms:W3CDTF">2025-10-02T04:26:03Z</dcterms:modified>
  <dc:identifier>DAGvONNX0zY</dc:identifier>
</cp:coreProperties>
</file>